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8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B8B"/>
    <a:srgbClr val="CC0099"/>
    <a:srgbClr val="FF9933"/>
    <a:srgbClr val="99FF99"/>
    <a:srgbClr val="E78439"/>
    <a:srgbClr val="B557A3"/>
    <a:srgbClr val="8A0000"/>
    <a:srgbClr val="B07BD7"/>
    <a:srgbClr val="D1B2E8"/>
    <a:srgbClr val="C39B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>
        <p:scale>
          <a:sx n="64" d="100"/>
          <a:sy n="64" d="100"/>
        </p:scale>
        <p:origin x="-15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8" d="100"/>
        <a:sy n="4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AB0FB88-89EF-48B3-9F31-6F9283428A0C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5A1AF47-FB13-4940-AE59-8A5689973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2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5.gif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6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slide" Target="slide3.xml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9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5;&#1088;&#1086;&#1077;&#1082;&#1090;%201917&#1075;\&#1054;&#1088;&#1082;&#1077;&#1089;&#1090;&#1088;%20&#1055;&#1086;&#1083;&#1103;%20&#1052;&#1086;&#1088;&#1080;&#1072;-&#1041;&#1077;&#1079;%20&#1085;&#1072;&#1079;&#1074;&#1072;&#1085;&#1080;&#1103;%20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hyperlink" Target="http://www.kulturologia.ru/files/u19001/Vladimir-Serov-1.jpg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hyperlink" Target="http://img1.liveinternet.ru/images/attach/c/11/115/287/115287515_large_106.JPG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hyperlink" Target="http://www.kulturologia.ru/files/u19001/Vladimir-Serov-5.jpg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" Target="slide3.xml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hyperlink" Target="http://www.kulturologia.ru/files/u19001/Vladimir-Serov-4.jpg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27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5.gif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30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31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5;&#1088;&#1086;&#1077;&#1082;&#1090;%201917&#1075;\&#1054;&#1088;&#1082;&#1077;&#1089;&#1090;&#1088;%20&#1055;&#1086;&#1083;&#1103;%20&#1052;&#1086;&#1088;&#1080;&#1072;-&#1041;&#1077;&#1079;%20&#1085;&#1072;&#1079;&#1074;&#1072;&#1085;&#1080;&#1103;%20.mp3" TargetMode="External"/><Relationship Id="rId5" Type="http://schemas.openxmlformats.org/officeDocument/2006/relationships/image" Target="../media/image33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" Type="http://schemas.openxmlformats.org/officeDocument/2006/relationships/slide" Target="slide5.xml"/><Relationship Id="rId21" Type="http://schemas.openxmlformats.org/officeDocument/2006/relationships/slide" Target="slide23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F%D0%B5%D1%82%D1%80%D0%BE%D0%B3%D1%80%D0%B0%D0%B4%D1%81%D0%BA%D0%B8%D0%B9_%D1%81%D0%BE%D0%B2%D0%B5%D1%82_%D1%80%D0%B0%D0%B1%D0%BE%D1%87%D0%B8%D1%85_%D0%B8_%D1%81%D0%BE%D0%BB%D0%B4%D0%B0%D1%82%D1%81%D0%BA%D0%B8%D1%85_%D0%B4%D0%B5%D0%BF%D1%83%D1%82%D0%B0%D1%82%D0%BE%D0%B2" TargetMode="External"/><Relationship Id="rId3" Type="http://schemas.openxmlformats.org/officeDocument/2006/relationships/slide" Target="slide3.xml"/><Relationship Id="rId7" Type="http://schemas.openxmlformats.org/officeDocument/2006/relationships/hyperlink" Target="https://ru.wikipedia.org/wiki/%D0%9F%D0%B5%D1%82%D1%80%D0%BE%D0%B3%D1%80%D0%B0%D0%B4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hyperlink" Target="https://ru.wikipedia.org/wiki/1917_%D0%B3%D0%BE%D0%B4" TargetMode="External"/><Relationship Id="rId5" Type="http://schemas.openxmlformats.org/officeDocument/2006/relationships/hyperlink" Target="https://ru.wikipedia.org/wiki/13_%D0%BC%D0%B0%D1%80%D1%82%D0%B0" TargetMode="External"/><Relationship Id="rId10" Type="http://schemas.openxmlformats.org/officeDocument/2006/relationships/image" Target="../media/image9.jpeg"/><Relationship Id="rId4" Type="http://schemas.openxmlformats.org/officeDocument/2006/relationships/image" Target="../media/image4.gif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88;&#1086;&#1077;&#1082;&#1090;%201917&#1075;\&#1044;&#1080;&#1044;&#1102;&#1051;&#1103;%20-%20&#1055;&#1091;&#1090;&#1100;%20&#1076;&#1086;&#1084;&#1086;&#1081;%20%5bmobilmusic.ru%5d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 txBox="1">
            <a:spLocks/>
          </p:cNvSpPr>
          <p:nvPr/>
        </p:nvSpPr>
        <p:spPr>
          <a:xfrm>
            <a:off x="1285852" y="2000240"/>
            <a:ext cx="7500990" cy="3071834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«Революция – вещь непростая»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(Д. 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Сантаяна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1000108"/>
            <a:ext cx="6357982" cy="2214578"/>
          </a:xfrm>
          <a:prstGeom prst="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3429000"/>
            <a:ext cx="4857784" cy="2143140"/>
          </a:xfrm>
          <a:prstGeom prst="round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3108" y="1428736"/>
            <a:ext cx="5357850" cy="1323439"/>
          </a:xfrm>
          <a:prstGeom prst="rect">
            <a:avLst/>
          </a:prstGeom>
          <a:solidFill>
            <a:srgbClr val="CC00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Заполни пропуски.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Пытаясь сохранить власть ______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сентября 1917 года  объявил Россию _______, а 3 сентября 1917 года –_________ 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Файл:Alexander Kerensky LOC 2441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3429000"/>
            <a:ext cx="2286016" cy="3000396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857356" y="3693316"/>
            <a:ext cx="4429156" cy="1323439"/>
          </a:xfrm>
          <a:prstGeom prst="rect">
            <a:avLst/>
          </a:prstGeom>
          <a:solidFill>
            <a:srgbClr val="CC00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Пытаясь сохранить власть,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А.Ф.Керенский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1 сентября 1917 года  объявил Россию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Директорией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 3 сентября 1917 года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Республикой.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22529" grpId="0" animBg="1"/>
      <p:bldP spid="22529" grpId="1" animBg="1"/>
      <p:bldP spid="225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357290" y="5786454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85852" y="1142984"/>
            <a:ext cx="7358114" cy="2143140"/>
          </a:xfrm>
          <a:prstGeom prst="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51716" y="4509120"/>
            <a:ext cx="3240360" cy="1063020"/>
          </a:xfrm>
          <a:prstGeom prst="round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428728" y="1142984"/>
            <a:ext cx="700092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Известнейший революционный деятель XX века, идеолог одного из течений в марксизме, названного в его честь. Непосредственно руководил захватом власти большевиками. В 1918 – 1925 годах возглавлял народный комиссариат по военным и морским делам и Реввоенсовет РСФСР (затем СССР). В 1927 году, проиграв борьбу за политическую власть Иосифу Сталину, был снят со всех постов, а позже выслан за пределы СССР.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619672" y="4786322"/>
            <a:ext cx="42862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Троцкий Л.Д. (Бронштейн)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chtooznachaet.ru/wp-content/uploads/2015/10/%D0%A0%D0%B5%D0%B2%D0%BE%D0%BB%D1%8E%D1%86%D0%B8%D1%8F-%D1%82%D1%80%D0%BE%D1%8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3429000"/>
            <a:ext cx="4083037" cy="315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21505" grpId="0"/>
      <p:bldP spid="21505" grpId="1"/>
      <p:bldP spid="215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714348" y="6143644"/>
            <a:ext cx="936104" cy="50576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1071546"/>
            <a:ext cx="6786610" cy="1857388"/>
          </a:xfrm>
          <a:prstGeom prst="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14414" y="3214686"/>
            <a:ext cx="4357718" cy="2786082"/>
          </a:xfrm>
          <a:prstGeom prst="round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571604" y="1214422"/>
            <a:ext cx="650085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9071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и Керенский готовы были объявить о введении диктатуры, но рабочие Москвы не позволили этого сделать. Сняв войска из-под Риги, он двинул войска на Петроград. Керенский, испугавшись, объявил его предателем. О ком идет речь? Что это за событие?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Рисунок4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3143248"/>
            <a:ext cx="3044823" cy="3532497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428728" y="3357562"/>
            <a:ext cx="407196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Генерал Корнилов. 23 августа сняв  войска из-под Риги, Корнилов двинул войска на Петроград. Керенский, испугавшись,  объявил его предателем. Временное правительство фактически самораспустилось. Над страной нависла угроза военной диктатуры. Но большевики  сформировали отряды Красной Гвардии, направили в мятежные войска агитаторов и Корнилов был остановлен.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1387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20481" grpId="0"/>
      <p:bldP spid="20481" grpId="1"/>
      <p:bldP spid="204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71604" y="857232"/>
            <a:ext cx="6286544" cy="2071702"/>
          </a:xfrm>
          <a:prstGeom prst="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00166" y="3071810"/>
            <a:ext cx="4071966" cy="2232248"/>
          </a:xfrm>
          <a:prstGeom prst="round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14480" y="928670"/>
            <a:ext cx="557216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Революционерка, соратница Ленина. В 1899 году написала свою первую книгу «Женщины – работницы», где описала условия трудящихся женщин в России и с марксистских позиций осветила вопросы воспитания пролетарских детей.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ic.pics.livejournal.com/anavuajna/10353663/121043/121043_original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3071810"/>
            <a:ext cx="3143250" cy="3524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571604" y="3143249"/>
            <a:ext cx="3929090" cy="210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Надежда Константиновна Крупская.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1890 занималась пропагандой, была секретарем газеты "Искра", участвовала в подготовке Октябрьской революции. С 1917 года являлась членом Государственной комиссии по просвещению. 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19457" grpId="0"/>
      <p:bldP spid="19457" grpId="1"/>
      <p:bldP spid="194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87624" y="836712"/>
            <a:ext cx="7632848" cy="381023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43808" y="4786322"/>
            <a:ext cx="3871332" cy="178595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elena\Desktop\Игра 2017 весна\627068635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5085184"/>
            <a:ext cx="1584176" cy="1458157"/>
          </a:xfrm>
          <a:prstGeom prst="rect">
            <a:avLst/>
          </a:prstGeom>
          <a:noFill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331640" y="816537"/>
            <a:ext cx="7344816" cy="3836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Сергей Ольденбург в книге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Царствование Николая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отметил, что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государя императора Николая Александровича мало знали в России ко времени его восшествия на престол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Докажите, что многое о нем знают российские школьники, заполнив пропуски в авторском тексте сведениями из личной жизни, биографии императора.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Мощная фигура  императора ______ (1) как бы заслоняла наследника цесаревича от глаз внешнего мира. Конечно, все знали, что ему ___ (2) лет, что по своему росту и сложению он скорее в свою мать, императрицу ________ (3); что он имеет чин  ________ (4) русской армии, что он совершил необычное по тому времени путешествие вокруг Азии и подвергся в ________ (5) покушению азиатского фаната. Знали  также, что он помолвлен с принцессой ________ (6), внучкой королевы Виктории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(Ольденбург С. Царствование Николая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059832" y="4786322"/>
            <a:ext cx="26642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Александра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26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Марию Федоровну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полковника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Японии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Алисой Гессенской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18433" grpId="0"/>
      <p:bldP spid="18433" grpId="1"/>
      <p:bldP spid="184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1268760"/>
            <a:ext cx="6840760" cy="294605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27784" y="4786322"/>
            <a:ext cx="6120680" cy="114300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979712" y="1510022"/>
            <a:ext cx="655272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Россия во времена правления Николая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 отличие от эпохи его предшественника, принимала участие в войнах. По вопросу заключения мира по результатам одной из них государь Николай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давая Витте широкие полномочия, поставил два условия: ни гроша контрибуции, на пяди земли; сам Витте считал, что следует пойти на гораздо большие уступки. О каком мире идет речь, по поводу которого у императора и Витте возникли разногласия?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771800" y="5000636"/>
            <a:ext cx="58326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Портсмутский мир по итогам Русско-японской войны 1904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1905 гг.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17409" grpId="0"/>
      <p:bldP spid="17409" grpId="1"/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85918" y="1214422"/>
            <a:ext cx="6293780" cy="121444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57290" y="2786057"/>
            <a:ext cx="3786214" cy="221457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928794" y="1289154"/>
            <a:ext cx="600079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Дочери Николая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бытовом общении часто использовали сокращение, состоящее из четырех букв – ОТМА. Что оно означает?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500166" y="2857494"/>
            <a:ext cx="3571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окращение состоит из первых букв имен дочерей Николая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императрицы Александры Федоровны –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льга,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атьяна,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ария,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настасия.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www.brooklyn-church.org/wp-content/uploads/2014/07/tsar-semiya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2786058"/>
            <a:ext cx="3643338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16385" grpId="0"/>
      <p:bldP spid="16385" grpId="1"/>
      <p:bldP spid="163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714348" y="5857892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857232"/>
            <a:ext cx="6811690" cy="235745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85852" y="3786190"/>
            <a:ext cx="4071966" cy="207170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500166" y="857232"/>
            <a:ext cx="657229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Основное времяпрепровождение императора – решение государственных вопросов, забота о подданных. В то же время император, несмотря на высочайшее положение, имел возможность заниматься любимыми делами, увлечениями.  Чем занимался Николай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свободное от «работы» время? Назовите известные вам занятия и увлечения императора.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428728" y="3929066"/>
            <a:ext cx="385765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Николай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вел личные дневники, немного рисовал, любил читать       (в том числе и книги по истории), увлекался фотографией, любил смотреть фильмы и ездить на автомобиле.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://animedia-company.cz/wp-content/uploads/2015/06/content_Nicholas_II_of_Russia_reading_the_St_Petersburg_News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3429000"/>
            <a:ext cx="3286148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15361" grpId="0"/>
      <p:bldP spid="15361" grpId="1"/>
      <p:bldP spid="153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31640" y="1094282"/>
            <a:ext cx="7488832" cy="390635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27784" y="5143512"/>
            <a:ext cx="6192688" cy="138183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490058" y="1214422"/>
            <a:ext cx="711439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«Это возмутительно!». Так воскликнул государь Николай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узнав о событии, находясь в Царском селе, и повелел созвать экстренное заседание Совета министров. Было решено «снестись с другими великими державами мира и дать [название государства] совет – не оказывать сопротивления, чтобы не обострить конфликта. Но в то же время, чтобы не создалось впечатления, будто Россия считает возможным остаться в стороне, было составлено краткое сообщение, появившееся в газете «Русский инвалид», начинавшееся словами: «Правительство весьма озабочено наступающими событиями…». О каком событии, ставшем причиной другого важного события, идет речь?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771800" y="5143512"/>
            <a:ext cx="59046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бийство наследника австро-венгерского престола Франца Фердинанда, по поводу которого Австро-Венгрией Сербии был предъявлен ультиматум. Так начиналась Первая мировая война…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14337" grpId="0"/>
      <p:bldP spid="14337" grpId="1"/>
      <p:bldP spid="14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285720" y="6215082"/>
            <a:ext cx="840726" cy="38056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14480" y="928670"/>
            <a:ext cx="4500594" cy="785818"/>
          </a:xfrm>
          <a:prstGeom prst="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Какое событие изображено?  Восстановите хронологическую последовательность.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69233" y="3786190"/>
            <a:ext cx="7617609" cy="2714644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pic>
        <p:nvPicPr>
          <p:cNvPr id="8" name="Рисунок 7" descr="http://nagadali.ru/wp-content/uploads/2016/09/mishelya-de-notrdam-predskazal-revolyuciyu-1917-g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86182" y="2000240"/>
            <a:ext cx="2145837" cy="1598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teacher\Desktop\300px-Stormningen_av_vinterpalatset.jpg"/>
          <p:cNvPicPr/>
          <p:nvPr/>
        </p:nvPicPr>
        <p:blipFill>
          <a:blip r:embed="rId7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="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857364"/>
            <a:ext cx="2229522" cy="1745816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="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http://www.art-catalog.ru/data_picture_2016/thumb/1317/22374.jpg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2071678"/>
            <a:ext cx="2094132" cy="1570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teacher\Desktop\Avrora1917Petrograd.jpg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="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643702" y="357166"/>
            <a:ext cx="2213874" cy="1643050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="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501090" y="42860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143900" y="214311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357290" y="3714752"/>
            <a:ext cx="72866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Штурм Зимнего дворца      (последовательность -  3, 2, 4, 1).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Вечером 25.10 ВРК принимает решение брать Зимний дворец штурмом. В 21 ч 40 мин крейсер «Аврора», вошедший в Неву, дает залп, что послужило сигналом к началу  штурма Зимнего дворца. В два часа ночи охрана Зимнего дворца сдалась, а Временное правительство было арестовано. Об этом узнают на съезде.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В это время на съезд прибывает Ленин. Было зачитано воззвание к гражданам России, в котором объявлялось о свержении Временного правительства и переходе власти к большевикам. Принят декрет «о мире», «о земле». Был избран новый исполнительный орган власти во главе с Лениным (Совет народных комиссаров).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43240" y="21431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72132" y="21431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133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outshoot.ru/wp-content/uploads/2012/02/akiyoshi-kitaoka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Оркестр Поля Мориа-Без названия 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27984" y="3284984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5112" y="1628800"/>
            <a:ext cx="90088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Приветствуем всех участников игры!</a:t>
            </a:r>
            <a:endParaRPr lang="ru-RU" sz="72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3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1214422"/>
            <a:ext cx="6500858" cy="1008112"/>
          </a:xfrm>
          <a:prstGeom prst="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85852" y="2643182"/>
            <a:ext cx="4071966" cy="2928958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928794" y="1428736"/>
            <a:ext cx="578647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Рассмотрите внимательно картину В.А. Серова.   Как называется эта картина?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428728" y="2786058"/>
            <a:ext cx="38576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Картина В.А.Серова «Ходоки у Ленина». П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рообразом ходоков являлись крестьяне деревни Колосово Плохинской волости Калужской губернии (существует еще документально подтвержденная версия этих же ходоков к Марии Ильиничне Ульяновой-Ленине, после смерти вождя). Ранее употреблялось слово «ходаки», происходящее от глагола «ходатайствовать».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www.kulturologia.ru/files/u19001/Vladimir-Serov-1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0694" y="3000372"/>
            <a:ext cx="3365037" cy="294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12289" grpId="0"/>
      <p:bldP spid="12289" grpId="1"/>
      <p:bldP spid="122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1000108"/>
            <a:ext cx="6572296" cy="865236"/>
          </a:xfrm>
          <a:prstGeom prst="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000636"/>
            <a:ext cx="6072230" cy="1589306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571604" y="1000109"/>
            <a:ext cx="63579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Известны три авторских варианта 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артины В.А. Серова  "В. И. Ленин провозглашает Советскую власть".  Найдите принципиальное отличие и дайте ему объяснение.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Рисунок 8" descr="106 (700x481, 73Kb)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2000240"/>
            <a:ext cx="7500990" cy="27860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857488" y="5000636"/>
            <a:ext cx="5786478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спиной Владимира Ильича были изображены советские руководители Иосиф Сталин, Феликс Дзержинский и Яков Свердлов.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 смерти Сталина и развенчания культа его личности  В.А. Серов создал новую версию знаменитой сцены с Лениным. Он заменил опальных вождей на представителей трудового народа.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11265" grpId="0"/>
      <p:bldP spid="11265" grpId="1"/>
      <p:bldP spid="112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00166" y="1071546"/>
            <a:ext cx="5616624" cy="1008112"/>
          </a:xfrm>
          <a:prstGeom prst="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14612" y="5643578"/>
            <a:ext cx="6000792" cy="785818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714480" y="1071547"/>
            <a:ext cx="521497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вами две картины В. А.Серова. По сюжету определите названия картин. Обоснуйте свой ответ.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Рисунок 8" descr="http://www.kulturologia.ru/files/u19001/Vladimir-Serov-5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43042" y="2357430"/>
            <a:ext cx="6500858" cy="2980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857488" y="5606320"/>
            <a:ext cx="578647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Слева - В.А. Серов «Декрет о земле». 1957 г.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Справа – В.А.Серов «Декрет о Мире».1957 г.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8 -0.0104 L -0.7915 -0.01087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10241" grpId="0"/>
      <p:bldP spid="10241" grpId="1"/>
      <p:bldP spid="102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357158" y="6000768"/>
            <a:ext cx="769288" cy="52343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928670"/>
            <a:ext cx="6429420" cy="1348202"/>
          </a:xfrm>
          <a:prstGeom prst="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Слева – картина  В.А.Серова «Штурм Зимнего дворца», справа -  И.А Владимирова «Взятие Зимнего дворца».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картинам определите: кто из художников являлся современником  событий, а кто писал по государственному заказу?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71604" y="4714884"/>
            <a:ext cx="7215238" cy="1946496"/>
          </a:xfrm>
          <a:prstGeom prst="roundRect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pic>
        <p:nvPicPr>
          <p:cNvPr id="8" name="Рисунок 7" descr="http://www.kulturologia.ru/files/u19001/Vladimir-Serov-4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28" y="2428869"/>
            <a:ext cx="3071834" cy="221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РЕВОЛЮЦИЯ В КАРТИНАХ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2428868"/>
            <a:ext cx="2847971" cy="2188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857356" y="4714884"/>
            <a:ext cx="67151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0958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И. А. Владимиров (1870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1947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гг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являлся современником  революционных событий 1917 года. В это время, работая  в Петроградской милиции, сделал цикл документальных  зарисовок событий 1917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1918 годов. Делал с натуры зарисовки Ленина. В. А. Серов (1910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1968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гг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 не был очевидцем тех событий. Он является автором картин на историко-революционные темы, портретов, пейзажей, натюрмортов. В картинах Серова В.А., посвященных событиям Октябрьской революции и первым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годам 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оветской власти исторические факты интерпретируются в духе официальной историографии 1940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1960 годов.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92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1214422"/>
            <a:ext cx="6887118" cy="1000132"/>
          </a:xfrm>
          <a:prstGeom prst="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85852" y="2857496"/>
            <a:ext cx="3714776" cy="2286016"/>
          </a:xfrm>
          <a:prstGeom prst="round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500166" y="1214422"/>
            <a:ext cx="664373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Укажите хронологические рамки, в течение которых город на Неве носил название Петроград.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назывался город до этого времени и как – после?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357290" y="3143248"/>
            <a:ext cx="350046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Петроградом город назывался в период с 18 (31) августа 1914 г.  по 26 января 1924 г.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 этого – Санкт – Петербург, после – Ленинград.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://img-fotki.yandex.ru/get/5641/97833783.15e/0_99a32_331237f3_XXXL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2066" y="2500307"/>
            <a:ext cx="3786214" cy="407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  <p:bldP spid="8194" grpId="0"/>
      <p:bldP spid="8194" grpId="1"/>
      <p:bldP spid="81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785786" y="5857892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1268760"/>
            <a:ext cx="5616624" cy="1368152"/>
          </a:xfrm>
          <a:prstGeom prst="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2976" y="2852936"/>
            <a:ext cx="4357718" cy="3004956"/>
          </a:xfrm>
          <a:prstGeom prst="round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Смольный институт благородных девиц,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октября в 22 часа 40 минут в актовом зале Смольного открылся II Всероссийский съезд рабочих и крестьянских депутатов, на котором была провозглашена Советская власть.</a:t>
            </a:r>
          </a:p>
          <a:p>
            <a:pPr algn="ctr"/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pic>
        <p:nvPicPr>
          <p:cNvPr id="2050" name="Picture 2" descr="C:\Users\elena\Desktop\Игра 2017 весна\627068635.jpg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96336" y="1484784"/>
            <a:ext cx="1152128" cy="1152128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907704" y="1410562"/>
            <a:ext cx="5400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Какое здание, являющееся архитектурным памятником Санкт-Петербурга, представлено на фотографии? Как оно связано с революцией?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://smirnovk.ru/upload/medialibrary/a65/a651aba6fa2eba7301df2550a7b65b9d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3212976"/>
            <a:ext cx="3325904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7169" grpId="0"/>
      <p:bldP spid="7169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642910" y="6072206"/>
            <a:ext cx="595444" cy="45199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1052736"/>
            <a:ext cx="5616624" cy="1440160"/>
          </a:xfrm>
          <a:prstGeom prst="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03648" y="2636912"/>
            <a:ext cx="3882732" cy="3578170"/>
          </a:xfrm>
          <a:prstGeom prst="round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Художник изобразил штурм Зимнего дворца революционными силами (картина называется «Штурм Зимнего дворца», 1950 г.).                    У восставших цель – свергнуть существующее правительство, а Зимний дворец – резиденция Временного правительства.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051720" y="1104167"/>
            <a:ext cx="51845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Какой революционный эпизод изобразил художник Николай Кочергин? Какое здание представлено на картине и почему оно стало объектом действий?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383699589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6" y="2780928"/>
            <a:ext cx="3401957" cy="3434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6145" grpId="0"/>
      <p:bldP spid="614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03648" y="836712"/>
            <a:ext cx="6480720" cy="2304256"/>
          </a:xfrm>
          <a:prstGeom prst="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2976" y="3356992"/>
            <a:ext cx="4643470" cy="2520280"/>
          </a:xfrm>
          <a:prstGeom prst="round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547664" y="815464"/>
            <a:ext cx="46805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«…Может, ты снова в тучах мохнатых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Вспышки орудий видишь вдали.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как прежде в черных бушлатах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Грозно шагают твои патрули…».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547664" y="2002508"/>
            <a:ext cx="61206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240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каком объекте идет речь и какое отношение он имеет к революции? Как связан этот объект с последним российским императором Николаем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214414" y="3366580"/>
            <a:ext cx="450971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крейсер «Аврора», давший сигнал холостым выстрелом из носового 152 мм орудия к штурму Зимнего дворца в 21.40 25 октября по приказу Военно-революционного комитета. Сейчас на крейсере располагается музей. Николай II присутствовал при спуске крейсера на воду в 1900 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severpost.ru/docs/upload/1411288360.jpe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4" y="3356992"/>
            <a:ext cx="2995033" cy="3189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5121" grpId="0"/>
      <p:bldP spid="5121" grpId="1"/>
      <p:bldP spid="5122" grpId="0"/>
      <p:bldP spid="5122" grpId="1"/>
      <p:bldP spid="51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857224" y="6072206"/>
            <a:ext cx="554974" cy="451998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31640" y="980728"/>
            <a:ext cx="4392488" cy="1800200"/>
          </a:xfrm>
          <a:prstGeom prst="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 женщина не имеет никакого отношения к революционным событиям, а дом-особняк, в котором она жила тесным образом связан с ними. Установите эту связь.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2996952"/>
            <a:ext cx="4248472" cy="3361006"/>
          </a:xfrm>
          <a:prstGeom prst="round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Матильда Кшесинская, прима-балерина Марлинского театра. Особняк становится одним из центров политической жизни революционного Петрограда. Здесь работали Ленин, Сталин, Зиновьев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Дом превратился в «главный штаб ленинцев». Теперь в особняке располагается Государственный музей политической истории России.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pic>
        <p:nvPicPr>
          <p:cNvPr id="8" name="Рисунок 7" descr="http://1.bp.blogspot.com/-_dNrjOy4MQU/UV_7krtGMwI/AAAAAAAACHE/ZZJmAW9cId0/s1600/295viny1j7r1v5n1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4664"/>
            <a:ext cx="1944216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http://to-world-travel.ru/img/2015/042605/2222627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29001"/>
            <a:ext cx="3124225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outshoot.ru/wp-content/uploads/2012/02/akiyoshi-kitaoka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Оркестр Поля Мориа-Без названия 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27984" y="3284984"/>
            <a:ext cx="304800" cy="3048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1340768"/>
            <a:ext cx="92654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Всем спасибо за игру!</a:t>
            </a:r>
            <a:endParaRPr lang="ru-RU" sz="7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veta-114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5736" y="2348880"/>
            <a:ext cx="4678228" cy="3672408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3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Управляющая кнопка: настраиваемая 11">
            <a:hlinkClick r:id="" action="ppaction://noaction" highlightClick="1"/>
          </p:cNvPr>
          <p:cNvSpPr/>
          <p:nvPr/>
        </p:nvSpPr>
        <p:spPr>
          <a:xfrm>
            <a:off x="1331640" y="260648"/>
            <a:ext cx="2880320" cy="1224136"/>
          </a:xfrm>
          <a:prstGeom prst="actionButtonBlank">
            <a:avLst/>
          </a:prstGeom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Двоевластие: от Февраля к Октябрю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Управляющая кнопка: настраиваемая 12">
            <a:hlinkClick r:id="rId2" action="ppaction://hlinksldjump" highlightClick="1"/>
          </p:cNvPr>
          <p:cNvSpPr/>
          <p:nvPr/>
        </p:nvSpPr>
        <p:spPr>
          <a:xfrm>
            <a:off x="4283968" y="260648"/>
            <a:ext cx="864096" cy="1224136"/>
          </a:xfrm>
          <a:prstGeom prst="actionButtonBlank">
            <a:avLst/>
          </a:prstGeom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5</a:t>
            </a:r>
            <a:endParaRPr lang="ru-RU" sz="4000" b="1" dirty="0"/>
          </a:p>
        </p:txBody>
      </p:sp>
      <p:sp>
        <p:nvSpPr>
          <p:cNvPr id="14" name="Управляющая кнопка: настраиваемая 13">
            <a:hlinkClick r:id="rId3" action="ppaction://hlinksldjump" highlightClick="1"/>
          </p:cNvPr>
          <p:cNvSpPr/>
          <p:nvPr/>
        </p:nvSpPr>
        <p:spPr>
          <a:xfrm>
            <a:off x="5220072" y="260648"/>
            <a:ext cx="864096" cy="1224136"/>
          </a:xfrm>
          <a:prstGeom prst="actionButtonBlank">
            <a:avLst/>
          </a:prstGeom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10</a:t>
            </a:r>
            <a:endParaRPr lang="ru-RU" sz="4000" b="1" dirty="0"/>
          </a:p>
        </p:txBody>
      </p:sp>
      <p:sp>
        <p:nvSpPr>
          <p:cNvPr id="15" name="Управляющая кнопка: настраиваемая 14">
            <a:hlinkClick r:id="rId4" action="ppaction://hlinksldjump" highlightClick="1"/>
          </p:cNvPr>
          <p:cNvSpPr/>
          <p:nvPr/>
        </p:nvSpPr>
        <p:spPr>
          <a:xfrm>
            <a:off x="6156176" y="260648"/>
            <a:ext cx="864096" cy="1224136"/>
          </a:xfrm>
          <a:prstGeom prst="actionButtonBlank">
            <a:avLst/>
          </a:prstGeom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15</a:t>
            </a:r>
            <a:endParaRPr lang="ru-RU" sz="4000" b="1" dirty="0"/>
          </a:p>
        </p:txBody>
      </p:sp>
      <p:sp>
        <p:nvSpPr>
          <p:cNvPr id="16" name="Управляющая кнопка: настраиваемая 15">
            <a:hlinkClick r:id="rId5" action="ppaction://hlinksldjump" highlightClick="1"/>
          </p:cNvPr>
          <p:cNvSpPr/>
          <p:nvPr/>
        </p:nvSpPr>
        <p:spPr>
          <a:xfrm>
            <a:off x="7092280" y="260648"/>
            <a:ext cx="864096" cy="1224136"/>
          </a:xfrm>
          <a:prstGeom prst="actionButtonBlank">
            <a:avLst/>
          </a:prstGeom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20</a:t>
            </a:r>
            <a:endParaRPr lang="ru-RU" sz="4000" b="1" dirty="0"/>
          </a:p>
        </p:txBody>
      </p:sp>
      <p:sp>
        <p:nvSpPr>
          <p:cNvPr id="17" name="Управляющая кнопка: настраиваемая 16">
            <a:hlinkClick r:id="rId6" action="ppaction://hlinksldjump" highlightClick="1"/>
          </p:cNvPr>
          <p:cNvSpPr/>
          <p:nvPr/>
        </p:nvSpPr>
        <p:spPr>
          <a:xfrm>
            <a:off x="8028384" y="260648"/>
            <a:ext cx="864096" cy="1224136"/>
          </a:xfrm>
          <a:prstGeom prst="actionButtonBlank">
            <a:avLst/>
          </a:prstGeom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25</a:t>
            </a:r>
            <a:endParaRPr lang="ru-RU" sz="4000" b="1" dirty="0"/>
          </a:p>
        </p:txBody>
      </p:sp>
      <p:sp>
        <p:nvSpPr>
          <p:cNvPr id="18" name="Управляющая кнопка: настраиваемая 17">
            <a:hlinkClick r:id="" action="ppaction://noaction" highlightClick="1"/>
          </p:cNvPr>
          <p:cNvSpPr/>
          <p:nvPr/>
        </p:nvSpPr>
        <p:spPr>
          <a:xfrm>
            <a:off x="1331640" y="1556792"/>
            <a:ext cx="2880320" cy="1224136"/>
          </a:xfrm>
          <a:prstGeom prst="actionButtonBlank">
            <a:avLst/>
          </a:prstGeom>
          <a:solidFill>
            <a:srgbClr val="B557A3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Личности эпохи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настраиваемая 18">
            <a:hlinkClick r:id="rId7" action="ppaction://hlinksldjump" highlightClick="1"/>
          </p:cNvPr>
          <p:cNvSpPr/>
          <p:nvPr/>
        </p:nvSpPr>
        <p:spPr>
          <a:xfrm>
            <a:off x="4283968" y="1556792"/>
            <a:ext cx="864096" cy="1224136"/>
          </a:xfrm>
          <a:prstGeom prst="actionButtonBlank">
            <a:avLst/>
          </a:prstGeom>
          <a:solidFill>
            <a:srgbClr val="B557A3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5</a:t>
            </a:r>
            <a:endParaRPr lang="ru-RU" sz="4000" b="1" dirty="0"/>
          </a:p>
        </p:txBody>
      </p:sp>
      <p:sp>
        <p:nvSpPr>
          <p:cNvPr id="20" name="Управляющая кнопка: настраиваемая 19">
            <a:hlinkClick r:id="rId8" action="ppaction://hlinksldjump" highlightClick="1"/>
          </p:cNvPr>
          <p:cNvSpPr/>
          <p:nvPr/>
        </p:nvSpPr>
        <p:spPr>
          <a:xfrm>
            <a:off x="5220072" y="1556792"/>
            <a:ext cx="864096" cy="1224136"/>
          </a:xfrm>
          <a:prstGeom prst="actionButtonBlank">
            <a:avLst/>
          </a:prstGeom>
          <a:solidFill>
            <a:srgbClr val="B557A3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10</a:t>
            </a:r>
            <a:endParaRPr lang="ru-RU" sz="4000" b="1" dirty="0"/>
          </a:p>
        </p:txBody>
      </p:sp>
      <p:sp>
        <p:nvSpPr>
          <p:cNvPr id="21" name="Управляющая кнопка: настраиваемая 20">
            <a:hlinkClick r:id="rId9" action="ppaction://hlinksldjump" highlightClick="1"/>
          </p:cNvPr>
          <p:cNvSpPr/>
          <p:nvPr/>
        </p:nvSpPr>
        <p:spPr>
          <a:xfrm>
            <a:off x="6156176" y="1556792"/>
            <a:ext cx="864096" cy="1224136"/>
          </a:xfrm>
          <a:prstGeom prst="actionButtonBlank">
            <a:avLst/>
          </a:prstGeom>
          <a:solidFill>
            <a:srgbClr val="B557A3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15</a:t>
            </a:r>
            <a:endParaRPr lang="ru-RU" sz="4000" b="1" dirty="0"/>
          </a:p>
        </p:txBody>
      </p:sp>
      <p:sp>
        <p:nvSpPr>
          <p:cNvPr id="22" name="Управляющая кнопка: настраиваемая 21">
            <a:hlinkClick r:id="rId10" action="ppaction://hlinksldjump" highlightClick="1"/>
          </p:cNvPr>
          <p:cNvSpPr/>
          <p:nvPr/>
        </p:nvSpPr>
        <p:spPr>
          <a:xfrm>
            <a:off x="7092280" y="1556792"/>
            <a:ext cx="864096" cy="1224136"/>
          </a:xfrm>
          <a:prstGeom prst="actionButtonBlank">
            <a:avLst/>
          </a:prstGeom>
          <a:solidFill>
            <a:srgbClr val="B557A3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20</a:t>
            </a:r>
            <a:endParaRPr lang="ru-RU" sz="4000" b="1" dirty="0"/>
          </a:p>
        </p:txBody>
      </p:sp>
      <p:sp>
        <p:nvSpPr>
          <p:cNvPr id="23" name="Управляющая кнопка: настраиваемая 22">
            <a:hlinkClick r:id="rId11" action="ppaction://hlinksldjump" highlightClick="1"/>
          </p:cNvPr>
          <p:cNvSpPr/>
          <p:nvPr/>
        </p:nvSpPr>
        <p:spPr>
          <a:xfrm>
            <a:off x="8028384" y="1556792"/>
            <a:ext cx="864096" cy="1224136"/>
          </a:xfrm>
          <a:prstGeom prst="actionButtonBlank">
            <a:avLst/>
          </a:prstGeom>
          <a:solidFill>
            <a:srgbClr val="B557A3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25</a:t>
            </a:r>
            <a:endParaRPr lang="ru-RU" sz="4000" b="1" dirty="0"/>
          </a:p>
        </p:txBody>
      </p:sp>
      <p:sp>
        <p:nvSpPr>
          <p:cNvPr id="24" name="Управляющая кнопка: настраиваемая 23">
            <a:hlinkClick r:id="" action="ppaction://noaction" highlightClick="1"/>
          </p:cNvPr>
          <p:cNvSpPr/>
          <p:nvPr/>
        </p:nvSpPr>
        <p:spPr>
          <a:xfrm>
            <a:off x="1331640" y="2852936"/>
            <a:ext cx="2880320" cy="1224136"/>
          </a:xfrm>
          <a:prstGeom prst="actionButtonBlank">
            <a:avLst/>
          </a:prstGeom>
          <a:solidFill>
            <a:srgbClr val="FFFF0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Семья и личность последнего российского императора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Управляющая кнопка: настраиваемая 24">
            <a:hlinkClick r:id="rId12" action="ppaction://hlinksldjump" highlightClick="1"/>
          </p:cNvPr>
          <p:cNvSpPr/>
          <p:nvPr/>
        </p:nvSpPr>
        <p:spPr>
          <a:xfrm>
            <a:off x="4283968" y="2852936"/>
            <a:ext cx="864096" cy="1224136"/>
          </a:xfrm>
          <a:prstGeom prst="actionButtonBlank">
            <a:avLst/>
          </a:prstGeom>
          <a:solidFill>
            <a:srgbClr val="FFFF0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5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6" name="Управляющая кнопка: настраиваемая 25">
            <a:hlinkClick r:id="rId13" action="ppaction://hlinksldjump" highlightClick="1"/>
          </p:cNvPr>
          <p:cNvSpPr/>
          <p:nvPr/>
        </p:nvSpPr>
        <p:spPr>
          <a:xfrm>
            <a:off x="5220072" y="2852936"/>
            <a:ext cx="864096" cy="1224136"/>
          </a:xfrm>
          <a:prstGeom prst="actionButtonBlank">
            <a:avLst/>
          </a:prstGeom>
          <a:solidFill>
            <a:srgbClr val="FFFF0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10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7" name="Управляющая кнопка: настраиваемая 26">
            <a:hlinkClick r:id="rId14" action="ppaction://hlinksldjump" highlightClick="1"/>
          </p:cNvPr>
          <p:cNvSpPr/>
          <p:nvPr/>
        </p:nvSpPr>
        <p:spPr>
          <a:xfrm>
            <a:off x="6156176" y="2852936"/>
            <a:ext cx="864096" cy="1224136"/>
          </a:xfrm>
          <a:prstGeom prst="actionButtonBlank">
            <a:avLst/>
          </a:prstGeom>
          <a:solidFill>
            <a:srgbClr val="FFFF0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15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8" name="Управляющая кнопка: настраиваемая 27">
            <a:hlinkClick r:id="rId15" action="ppaction://hlinksldjump" highlightClick="1"/>
          </p:cNvPr>
          <p:cNvSpPr/>
          <p:nvPr/>
        </p:nvSpPr>
        <p:spPr>
          <a:xfrm>
            <a:off x="7092280" y="2852936"/>
            <a:ext cx="864096" cy="1224136"/>
          </a:xfrm>
          <a:prstGeom prst="actionButtonBlank">
            <a:avLst/>
          </a:prstGeom>
          <a:solidFill>
            <a:srgbClr val="FFFF0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20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9" name="Управляющая кнопка: настраиваемая 28">
            <a:hlinkClick r:id="rId16" action="ppaction://hlinksldjump" highlightClick="1"/>
          </p:cNvPr>
          <p:cNvSpPr/>
          <p:nvPr/>
        </p:nvSpPr>
        <p:spPr>
          <a:xfrm>
            <a:off x="8028384" y="2852936"/>
            <a:ext cx="864096" cy="1224136"/>
          </a:xfrm>
          <a:prstGeom prst="actionButtonBlank">
            <a:avLst/>
          </a:prstGeom>
          <a:solidFill>
            <a:srgbClr val="FFFF0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25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0" name="Управляющая кнопка: настраиваемая 29">
            <a:hlinkClick r:id="rId17" action="ppaction://hlinksldjump" highlightClick="1"/>
          </p:cNvPr>
          <p:cNvSpPr/>
          <p:nvPr/>
        </p:nvSpPr>
        <p:spPr>
          <a:xfrm>
            <a:off x="4283968" y="4149080"/>
            <a:ext cx="864096" cy="1224136"/>
          </a:xfrm>
          <a:prstGeom prst="actionButtonBlank">
            <a:avLst/>
          </a:prstGeom>
          <a:solidFill>
            <a:srgbClr val="92D05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5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1" name="Управляющая кнопка: настраиваемая 30">
            <a:hlinkClick r:id="" action="ppaction://noaction" highlightClick="1"/>
          </p:cNvPr>
          <p:cNvSpPr/>
          <p:nvPr/>
        </p:nvSpPr>
        <p:spPr>
          <a:xfrm>
            <a:off x="1331640" y="4149080"/>
            <a:ext cx="2880320" cy="1224136"/>
          </a:xfrm>
          <a:prstGeom prst="actionButtonBlank">
            <a:avLst/>
          </a:prstGeom>
          <a:solidFill>
            <a:srgbClr val="92D05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Революции в изобразительном искусстве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Управляющая кнопка: настраиваемая 31">
            <a:hlinkClick r:id="rId18" action="ppaction://hlinksldjump" highlightClick="1"/>
          </p:cNvPr>
          <p:cNvSpPr/>
          <p:nvPr/>
        </p:nvSpPr>
        <p:spPr>
          <a:xfrm>
            <a:off x="5220072" y="4149080"/>
            <a:ext cx="864096" cy="1224136"/>
          </a:xfrm>
          <a:prstGeom prst="actionButtonBlank">
            <a:avLst/>
          </a:prstGeom>
          <a:solidFill>
            <a:srgbClr val="92D05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10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3" name="Управляющая кнопка: настраиваемая 32">
            <a:hlinkClick r:id="rId19" action="ppaction://hlinksldjump" highlightClick="1"/>
          </p:cNvPr>
          <p:cNvSpPr/>
          <p:nvPr/>
        </p:nvSpPr>
        <p:spPr>
          <a:xfrm>
            <a:off x="6156176" y="4149080"/>
            <a:ext cx="864096" cy="1224136"/>
          </a:xfrm>
          <a:prstGeom prst="actionButtonBlank">
            <a:avLst/>
          </a:prstGeom>
          <a:solidFill>
            <a:srgbClr val="92D05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15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4" name="Управляющая кнопка: настраиваемая 33">
            <a:hlinkClick r:id="rId20" action="ppaction://hlinksldjump" highlightClick="1"/>
          </p:cNvPr>
          <p:cNvSpPr/>
          <p:nvPr/>
        </p:nvSpPr>
        <p:spPr>
          <a:xfrm>
            <a:off x="7092280" y="4149080"/>
            <a:ext cx="864096" cy="1224136"/>
          </a:xfrm>
          <a:prstGeom prst="actionButtonBlank">
            <a:avLst/>
          </a:prstGeom>
          <a:solidFill>
            <a:srgbClr val="92D05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20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5" name="Управляющая кнопка: настраиваемая 34">
            <a:hlinkClick r:id="rId21" action="ppaction://hlinksldjump" highlightClick="1"/>
          </p:cNvPr>
          <p:cNvSpPr/>
          <p:nvPr/>
        </p:nvSpPr>
        <p:spPr>
          <a:xfrm>
            <a:off x="8028384" y="4149080"/>
            <a:ext cx="864096" cy="1224136"/>
          </a:xfrm>
          <a:prstGeom prst="actionButtonBlank">
            <a:avLst/>
          </a:prstGeom>
          <a:solidFill>
            <a:srgbClr val="92D050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25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6" name="Управляющая кнопка: настраиваемая 35">
            <a:hlinkClick r:id="rId22" action="ppaction://hlinksldjump" highlightClick="1"/>
          </p:cNvPr>
          <p:cNvSpPr/>
          <p:nvPr/>
        </p:nvSpPr>
        <p:spPr>
          <a:xfrm>
            <a:off x="4283968" y="5445224"/>
            <a:ext cx="864096" cy="1224136"/>
          </a:xfrm>
          <a:prstGeom prst="actionButtonBlank">
            <a:avLst/>
          </a:prstGeom>
          <a:solidFill>
            <a:srgbClr val="E78439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5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7" name="Управляющая кнопка: настраиваемая 36">
            <a:hlinkClick r:id="" action="ppaction://noaction" highlightClick="1"/>
          </p:cNvPr>
          <p:cNvSpPr/>
          <p:nvPr/>
        </p:nvSpPr>
        <p:spPr>
          <a:xfrm>
            <a:off x="1357290" y="5429264"/>
            <a:ext cx="2880320" cy="1224136"/>
          </a:xfrm>
          <a:prstGeom prst="actionButtonBlank">
            <a:avLst/>
          </a:prstGeom>
          <a:solidFill>
            <a:srgbClr val="E78439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Петроград – колыбель революции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Управляющая кнопка: настраиваемая 37">
            <a:hlinkClick r:id="rId23" action="ppaction://hlinksldjump" highlightClick="1"/>
          </p:cNvPr>
          <p:cNvSpPr/>
          <p:nvPr/>
        </p:nvSpPr>
        <p:spPr>
          <a:xfrm>
            <a:off x="5220072" y="5445224"/>
            <a:ext cx="864096" cy="1224136"/>
          </a:xfrm>
          <a:prstGeom prst="actionButtonBlank">
            <a:avLst/>
          </a:prstGeom>
          <a:solidFill>
            <a:srgbClr val="E78439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10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39" name="Управляющая кнопка: настраиваемая 38">
            <a:hlinkClick r:id="rId24" action="ppaction://hlinksldjump" highlightClick="1"/>
          </p:cNvPr>
          <p:cNvSpPr/>
          <p:nvPr/>
        </p:nvSpPr>
        <p:spPr>
          <a:xfrm>
            <a:off x="6162062" y="5430234"/>
            <a:ext cx="864096" cy="1224136"/>
          </a:xfrm>
          <a:prstGeom prst="actionButtonBlank">
            <a:avLst/>
          </a:prstGeom>
          <a:solidFill>
            <a:srgbClr val="E78439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15</a:t>
            </a:r>
            <a:endParaRPr lang="ru-RU" sz="4000" b="1" dirty="0"/>
          </a:p>
        </p:txBody>
      </p:sp>
      <p:sp>
        <p:nvSpPr>
          <p:cNvPr id="40" name="Управляющая кнопка: настраиваемая 39">
            <a:hlinkClick r:id="rId25" action="ppaction://hlinksldjump" highlightClick="1"/>
          </p:cNvPr>
          <p:cNvSpPr/>
          <p:nvPr/>
        </p:nvSpPr>
        <p:spPr>
          <a:xfrm>
            <a:off x="7092280" y="5445224"/>
            <a:ext cx="864096" cy="1224136"/>
          </a:xfrm>
          <a:prstGeom prst="actionButtonBlank">
            <a:avLst/>
          </a:prstGeom>
          <a:solidFill>
            <a:srgbClr val="E78439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20</a:t>
            </a:r>
            <a:endParaRPr lang="ru-RU" sz="4000" b="1" dirty="0"/>
          </a:p>
        </p:txBody>
      </p:sp>
      <p:sp>
        <p:nvSpPr>
          <p:cNvPr id="41" name="Управляющая кнопка: настраиваемая 40">
            <a:hlinkClick r:id="rId26" action="ppaction://hlinksldjump" highlightClick="1"/>
          </p:cNvPr>
          <p:cNvSpPr/>
          <p:nvPr/>
        </p:nvSpPr>
        <p:spPr>
          <a:xfrm>
            <a:off x="8028384" y="5445224"/>
            <a:ext cx="864096" cy="1224136"/>
          </a:xfrm>
          <a:prstGeom prst="actionButtonBlank">
            <a:avLst/>
          </a:prstGeom>
          <a:solidFill>
            <a:srgbClr val="E78439"/>
          </a:solidFill>
          <a:scene3d>
            <a:camera prst="orthographicFront"/>
            <a:lightRig rig="balanced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25</a:t>
            </a:r>
            <a:endParaRPr lang="ru-RU" sz="4000" b="1" dirty="0"/>
          </a:p>
        </p:txBody>
      </p:sp>
      <p:sp>
        <p:nvSpPr>
          <p:cNvPr id="42" name="Управляющая кнопка: домой 41">
            <a:hlinkClick r:id="rId27" action="ppaction://hlinksldjump" highlightClick="1"/>
          </p:cNvPr>
          <p:cNvSpPr/>
          <p:nvPr/>
        </p:nvSpPr>
        <p:spPr>
          <a:xfrm>
            <a:off x="179512" y="5805264"/>
            <a:ext cx="936104" cy="8640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626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35696" y="1268760"/>
            <a:ext cx="5616624" cy="100811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</a:rPr>
              <a:t>Что это?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47664" y="3050774"/>
            <a:ext cx="3672408" cy="181838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Временного правительства.</a:t>
            </a:r>
          </a:p>
        </p:txBody>
      </p:sp>
      <p:pic>
        <p:nvPicPr>
          <p:cNvPr id="8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801413"/>
            <a:ext cx="3600028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03648" y="1056556"/>
            <a:ext cx="6768752" cy="143634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150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Такое название получила программа действий российских большевиков после Февральской революции, предложенная Лениным после возвращения его в Петроград из эмиграции весной 1917 года.</a:t>
            </a:r>
            <a:r>
              <a:rPr lang="ru-RU" sz="2000" dirty="0">
                <a:latin typeface="Times New Roman"/>
                <a:ea typeface="Times New Roman"/>
              </a:rPr>
              <a:t> 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03648" y="3356992"/>
            <a:ext cx="2952328" cy="17281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«Апрельские тезисы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»                                            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 апреля 1917 г.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392" y="2806300"/>
            <a:ext cx="4519463" cy="3613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785786" y="5929330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03648" y="1056556"/>
            <a:ext cx="6480720" cy="143634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Этот шарж был сделан на члена Временного правительства после его обращения к союзникам. Это вызвало взрыв возмущения. На кого был сделан шарж? Что за обращение? Каковы последствия?</a:t>
            </a:r>
            <a:endParaRPr lang="ru-RU" sz="16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59632" y="2636912"/>
            <a:ext cx="4824536" cy="316835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кризис власти. 18 апреля 1917 года Милюков обратился с нотой к союзникам России и заявил о готовности продолжать войну. Это вызвало возмущения. В столице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начались антиправительственные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демонстрации. Правительство начало наступление на фронте, но оно провалилось. 5 мая 1917 года был сформирован второй состав Временного правительства.  Милюков и Гучков лишились своих портфелей.</a:t>
            </a: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35" y="2661306"/>
            <a:ext cx="2713680" cy="3400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1124744"/>
            <a:ext cx="5616624" cy="216024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4 июля 1917 года в Петрограде прошла 500 000 демонстрация под лозунгом «Вся власть -  Советам!», зазвучали призывы к вооруженному свержению правительства.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Каковы его итоги?</a:t>
            </a:r>
            <a:endParaRPr lang="ru-RU" sz="20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835696" y="3789040"/>
            <a:ext cx="5616624" cy="160801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Июльский кризис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власти Временного правительства. Ленин снял лозунг «Вся власть Советам!». Закончился этап мирного развития революции.</a:t>
            </a:r>
            <a:endParaRPr lang="ru-RU" sz="20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714348" y="5929330"/>
            <a:ext cx="936104" cy="57720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1000108"/>
            <a:ext cx="5976664" cy="107157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Эта газета стала официальным печатным органом Петроградского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Совета. Назовите газету и укажите, какой юбилей она отметила в этом году.</a:t>
            </a:r>
            <a:endParaRPr lang="ru-RU" sz="2000" dirty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1538" y="2285992"/>
            <a:ext cx="4714908" cy="3571900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Первый номер газеты под названием «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Calibri"/>
              </a:rPr>
              <a:t>Извѣстія  Петроградскаго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Calibri"/>
              </a:rPr>
              <a:t>совѣта рабочихъ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Calibri"/>
              </a:rPr>
              <a:t>депутатовъ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» вышел            28 февраля (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  <a:hlinkClick r:id="rId5" tooltip="13 марта"/>
              </a:rPr>
              <a:t>13 марта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) 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  <a:hlinkClick r:id="rId6" tooltip="1917 год"/>
              </a:rPr>
              <a:t>1917 года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 в 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  <a:hlinkClick r:id="rId7" tooltip="Петроград"/>
              </a:rPr>
              <a:t>Петрограде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 — как печатный орган образованного 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  <a:hlinkClick r:id="rId8" tooltip="Петроградский совет рабочих и солдатских депутатов"/>
              </a:rPr>
              <a:t>Петроградского совета рабочих депутатов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.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На первой полосе первого номера было напечатано обращение «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Calibri"/>
              </a:rPr>
              <a:t>Къ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Calibri"/>
              </a:rPr>
              <a:t>населенію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 Петрограда и 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Calibri"/>
              </a:rPr>
              <a:t>Россіи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. 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Calibri"/>
              </a:rPr>
              <a:t>Отъ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Calibri"/>
              </a:rPr>
              <a:t>Совѣта Рабочихъ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Calibri"/>
              </a:rPr>
              <a:t>Депутатовъ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Calibri"/>
              </a:rPr>
              <a:t>».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pic>
        <p:nvPicPr>
          <p:cNvPr id="8" name="Рисунок 7" descr="https://upload.wikimedia.org/wikipedia/commons/4/46/Izvestiya_28feb1917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215074" y="2428868"/>
            <a:ext cx="2684460" cy="40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начало 1">
            <a:hlinkClick r:id="rId3" action="ppaction://hlinksldjump" highlightClick="1"/>
          </p:cNvPr>
          <p:cNvSpPr/>
          <p:nvPr/>
        </p:nvSpPr>
        <p:spPr>
          <a:xfrm>
            <a:off x="1547664" y="5661248"/>
            <a:ext cx="936104" cy="72008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lena\Desktop\Игра 2017 весна\петух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332656"/>
            <a:ext cx="647700" cy="723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86050" y="1071546"/>
            <a:ext cx="3266463" cy="857256"/>
          </a:xfrm>
          <a:prstGeom prst="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59632" y="2428868"/>
            <a:ext cx="3955310" cy="2928958"/>
          </a:xfrm>
          <a:prstGeom prst="roundRect">
            <a:avLst/>
          </a:prstGeom>
          <a:solidFill>
            <a:srgbClr val="CC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ДиДюЛя - Путь домой [mobilmusic.ru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1124744"/>
            <a:ext cx="304800" cy="304800"/>
          </a:xfrm>
          <a:prstGeom prst="rect">
            <a:avLst/>
          </a:prstGeo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43108" y="1357298"/>
            <a:ext cx="464347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это?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В.И.Ленин в парике и кепке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7818" y="2357430"/>
            <a:ext cx="3449633" cy="3962397"/>
          </a:xfrm>
          <a:prstGeom prst="rect">
            <a:avLst/>
          </a:prstGeom>
          <a:noFill/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403648" y="2639015"/>
            <a:ext cx="3816424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В.И.Ленин в парике и кепке. Снимок сделан для удостоверения на имя рабочего К.П.Иванова,  по которому Ленин нелегально выехал в Финляндию, скрываясь от преследования Временного правительства. Август 1917 г.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6763E-6 L -0.7757 -0.00046 " pathEditMode="relative" rAng="0" ptsTypes="AA">
                                      <p:cBhvr>
                                        <p:cTn id="6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" y="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23553" grpId="0"/>
      <p:bldP spid="23553" grpId="1"/>
      <p:bldP spid="23554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30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97480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1877</Words>
  <Application>Microsoft Office PowerPoint</Application>
  <PresentationFormat>Экран (4:3)</PresentationFormat>
  <Paragraphs>111</Paragraphs>
  <Slides>29</Slides>
  <Notes>0</Notes>
  <HiddenSlides>0</HiddenSlides>
  <MMClips>27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школа</cp:lastModifiedBy>
  <cp:revision>103</cp:revision>
  <dcterms:created xsi:type="dcterms:W3CDTF">2014-11-07T17:01:55Z</dcterms:created>
  <dcterms:modified xsi:type="dcterms:W3CDTF">2017-11-09T10:00:44Z</dcterms:modified>
</cp:coreProperties>
</file>